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3" r:id="rId3"/>
    <p:sldId id="274" r:id="rId4"/>
    <p:sldId id="282" r:id="rId5"/>
    <p:sldId id="281" r:id="rId6"/>
    <p:sldId id="280" r:id="rId7"/>
    <p:sldId id="275" r:id="rId8"/>
    <p:sldId id="261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857C2-8B37-434E-AA11-7A4C32A491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757D6-94AF-44D2-9062-FFCB1A8AC541}">
      <dgm:prSet phldrT="[Text]" phldr="0"/>
      <dgm:spPr>
        <a:xfrm>
          <a:off x="0" y="856956"/>
          <a:ext cx="2957785" cy="177467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b="0" i="0" u="none" strike="noStrike" cap="none" baseline="0" noProof="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Classroom Guidance Lessons for All Students </a:t>
          </a:r>
          <a:endParaRPr lang="en-US" b="0" i="0" u="none" strike="noStrike" cap="none" baseline="0" noProof="0" dirty="0">
            <a:solidFill>
              <a:srgbClr val="010000"/>
            </a:solidFill>
            <a:latin typeface="Comic Sans MS"/>
            <a:ea typeface="+mn-ea"/>
            <a:cs typeface="+mn-cs"/>
          </a:endParaRPr>
        </a:p>
      </dgm:t>
    </dgm:pt>
    <dgm:pt modelId="{AB7C031B-19AA-4E44-80F5-65768F69851E}" type="parTrans" cxnId="{5A067A25-AFF0-41F6-8DD0-0A23FD7D3FEC}">
      <dgm:prSet/>
      <dgm:spPr/>
      <dgm:t>
        <a:bodyPr/>
        <a:lstStyle/>
        <a:p>
          <a:endParaRPr lang="en-US"/>
        </a:p>
      </dgm:t>
    </dgm:pt>
    <dgm:pt modelId="{50D3D6D2-32CD-44AD-818F-E634809B6D22}" type="sibTrans" cxnId="{5A067A25-AFF0-41F6-8DD0-0A23FD7D3FEC}">
      <dgm:prSet/>
      <dgm:spPr/>
      <dgm:t>
        <a:bodyPr/>
        <a:lstStyle/>
        <a:p>
          <a:endParaRPr lang="en-US"/>
        </a:p>
      </dgm:t>
    </dgm:pt>
    <dgm:pt modelId="{7F22D33D-9358-4B6B-A1BA-F9888B884FC7}">
      <dgm:prSet phldrT="[Text]" phldr="0"/>
      <dgm:spPr>
        <a:xfrm>
          <a:off x="3253564" y="856956"/>
          <a:ext cx="2957785" cy="177467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b="0" dirty="0" smtClean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Individual </a:t>
          </a:r>
          <a:r>
            <a:rPr lang="en-US" b="0" dirty="0" smtClean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Counseling </a:t>
          </a:r>
          <a:r>
            <a:rPr lang="en-US" b="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Sessions </a:t>
          </a:r>
          <a:endParaRPr lang="en-US" b="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97441D52-75A9-4352-AA98-F4C1C8A18997}" type="parTrans" cxnId="{AF88F196-CA74-4226-A72C-F088637962D8}">
      <dgm:prSet/>
      <dgm:spPr/>
      <dgm:t>
        <a:bodyPr/>
        <a:lstStyle/>
        <a:p>
          <a:endParaRPr lang="en-US"/>
        </a:p>
      </dgm:t>
    </dgm:pt>
    <dgm:pt modelId="{BF19219C-81C0-449B-9241-45F16EA23537}" type="sibTrans" cxnId="{AF88F196-CA74-4226-A72C-F088637962D8}">
      <dgm:prSet/>
      <dgm:spPr/>
      <dgm:t>
        <a:bodyPr/>
        <a:lstStyle/>
        <a:p>
          <a:endParaRPr lang="en-US"/>
        </a:p>
      </dgm:t>
    </dgm:pt>
    <dgm:pt modelId="{233852DA-1698-456F-A9F5-F45F00515B77}">
      <dgm:prSet phldrT="[Text]" phldr="0"/>
      <dgm:spPr>
        <a:xfrm>
          <a:off x="0" y="2927406"/>
          <a:ext cx="2957785" cy="177467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b="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School Social Worker &amp; Behavior Specialist Referrals</a:t>
          </a:r>
          <a:endParaRPr lang="en-US" b="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BF67668D-1E77-4426-A1D1-C0F9430233D2}" type="parTrans" cxnId="{2FAB8DBD-89E7-4802-96E8-2B17B3636723}">
      <dgm:prSet/>
      <dgm:spPr/>
      <dgm:t>
        <a:bodyPr/>
        <a:lstStyle/>
        <a:p>
          <a:endParaRPr lang="en-US"/>
        </a:p>
      </dgm:t>
    </dgm:pt>
    <dgm:pt modelId="{3391ADB6-73CC-46A0-9CD7-9551B09AD92D}" type="sibTrans" cxnId="{2FAB8DBD-89E7-4802-96E8-2B17B3636723}">
      <dgm:prSet/>
      <dgm:spPr/>
      <dgm:t>
        <a:bodyPr/>
        <a:lstStyle/>
        <a:p>
          <a:endParaRPr lang="en-US"/>
        </a:p>
      </dgm:t>
    </dgm:pt>
    <dgm:pt modelId="{B838D9A1-3C8B-4F2C-87CB-BE4E4D0AFAC0}">
      <dgm:prSet phldr="0"/>
      <dgm:spPr>
        <a:xfrm>
          <a:off x="3253564" y="2927406"/>
          <a:ext cx="2957785" cy="177467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en-US" b="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SCS (SEL)</a:t>
          </a:r>
          <a:r>
            <a:rPr lang="en-US" b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 </a:t>
          </a:r>
          <a:r>
            <a:rPr lang="en-US" b="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Support Line</a:t>
          </a:r>
          <a:r>
            <a:rPr lang="en-US" b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 (901) 416-2266</a:t>
          </a:r>
          <a:r>
            <a:rPr lang="en-US" b="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 call 24/7 for pre-recorded lessons</a:t>
          </a:r>
        </a:p>
      </dgm:t>
    </dgm:pt>
    <dgm:pt modelId="{C547B1E9-3F52-49B1-950B-7824F2D73504}" type="parTrans" cxnId="{20A1263E-C25B-4AE1-A3D9-998B49D0E55C}">
      <dgm:prSet/>
      <dgm:spPr/>
      <dgm:t>
        <a:bodyPr/>
        <a:lstStyle/>
        <a:p>
          <a:endParaRPr lang="en-US"/>
        </a:p>
      </dgm:t>
    </dgm:pt>
    <dgm:pt modelId="{F58449D2-B41A-4975-B83D-36FBC7808700}" type="sibTrans" cxnId="{20A1263E-C25B-4AE1-A3D9-998B49D0E55C}">
      <dgm:prSet/>
      <dgm:spPr/>
      <dgm:t>
        <a:bodyPr/>
        <a:lstStyle/>
        <a:p>
          <a:endParaRPr lang="en-US"/>
        </a:p>
      </dgm:t>
    </dgm:pt>
    <dgm:pt modelId="{D88F1671-D14A-4F30-887F-338D6AD86ADD}">
      <dgm:prSet phldr="0"/>
      <dgm:spPr>
        <a:xfrm>
          <a:off x="6507129" y="2927406"/>
          <a:ext cx="2957785" cy="177467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en-US" b="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Live </a:t>
          </a:r>
          <a:r>
            <a:rPr lang="en-US" b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SEL Support Line (901) 416-8484</a:t>
          </a:r>
          <a:r>
            <a:rPr lang="en-US" b="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; M-F 9am-4pm to speak with a member of SCS Mental Health Center</a:t>
          </a:r>
          <a:endParaRPr lang="en-US" b="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00ED4C6B-051B-4EE9-9DC5-B2E2A78A86E4}" type="parTrans" cxnId="{0979684E-9A5C-4AB9-8E4D-88AECEF40F28}">
      <dgm:prSet/>
      <dgm:spPr/>
      <dgm:t>
        <a:bodyPr/>
        <a:lstStyle/>
        <a:p>
          <a:endParaRPr lang="en-US"/>
        </a:p>
      </dgm:t>
    </dgm:pt>
    <dgm:pt modelId="{D5A692D7-9EFA-4BF3-9CB7-B17254DC30A3}" type="sibTrans" cxnId="{0979684E-9A5C-4AB9-8E4D-88AECEF40F28}">
      <dgm:prSet/>
      <dgm:spPr/>
      <dgm:t>
        <a:bodyPr/>
        <a:lstStyle/>
        <a:p>
          <a:endParaRPr lang="en-US"/>
        </a:p>
      </dgm:t>
    </dgm:pt>
    <dgm:pt modelId="{2E3009B6-BBFB-4DBC-A628-72445F9A3999}" type="pres">
      <dgm:prSet presAssocID="{2C8857C2-8B37-434E-AA11-7A4C32A491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ED665D-63A2-49E1-890B-079438E10CBF}" type="pres">
      <dgm:prSet presAssocID="{B19757D6-94AF-44D2-9062-FFCB1A8AC541}" presName="node" presStyleLbl="node1" presStyleIdx="0" presStyleCnt="5" custLinFactNeighborX="-1209" custLinFactNeighborY="-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7354E-C8C4-4610-A93F-ED1A4560DE02}" type="pres">
      <dgm:prSet presAssocID="{50D3D6D2-32CD-44AD-818F-E634809B6D22}" presName="sibTrans" presStyleCnt="0"/>
      <dgm:spPr/>
    </dgm:pt>
    <dgm:pt modelId="{6CE078DD-62E0-43C3-BFCC-AF1DF7ED4F93}" type="pres">
      <dgm:prSet presAssocID="{7F22D33D-9358-4B6B-A1BA-F9888B884F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380CB-D43B-43BF-9B78-65AAA9843196}" type="pres">
      <dgm:prSet presAssocID="{BF19219C-81C0-449B-9241-45F16EA23537}" presName="sibTrans" presStyleCnt="0"/>
      <dgm:spPr/>
    </dgm:pt>
    <dgm:pt modelId="{958155A7-0D3B-4151-A9C9-5D9F4530F4E7}" type="pres">
      <dgm:prSet presAssocID="{233852DA-1698-456F-A9F5-F45F00515B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9251C-904D-417C-BB4C-F6D5B5953F9B}" type="pres">
      <dgm:prSet presAssocID="{3391ADB6-73CC-46A0-9CD7-9551B09AD92D}" presName="sibTrans" presStyleCnt="0"/>
      <dgm:spPr/>
    </dgm:pt>
    <dgm:pt modelId="{EE60A98D-2869-4863-A578-B0FD6331F6FA}" type="pres">
      <dgm:prSet presAssocID="{B838D9A1-3C8B-4F2C-87CB-BE4E4D0AFA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44517-9003-491C-924E-4A2A74531BC9}" type="pres">
      <dgm:prSet presAssocID="{F58449D2-B41A-4975-B83D-36FBC7808700}" presName="sibTrans" presStyleCnt="0"/>
      <dgm:spPr/>
    </dgm:pt>
    <dgm:pt modelId="{862F0D25-9EF7-40C3-AF98-7D69D62CB094}" type="pres">
      <dgm:prSet presAssocID="{D88F1671-D14A-4F30-887F-338D6AD86A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1263E-C25B-4AE1-A3D9-998B49D0E55C}" srcId="{2C8857C2-8B37-434E-AA11-7A4C32A491B3}" destId="{B838D9A1-3C8B-4F2C-87CB-BE4E4D0AFAC0}" srcOrd="3" destOrd="0" parTransId="{C547B1E9-3F52-49B1-950B-7824F2D73504}" sibTransId="{F58449D2-B41A-4975-B83D-36FBC7808700}"/>
    <dgm:cxn modelId="{FFBC3945-1FE2-462A-87A5-75EC5E7E9E3E}" type="presOf" srcId="{B19757D6-94AF-44D2-9062-FFCB1A8AC541}" destId="{18ED665D-63A2-49E1-890B-079438E10CBF}" srcOrd="0" destOrd="0" presId="urn:microsoft.com/office/officeart/2005/8/layout/default"/>
    <dgm:cxn modelId="{82752407-DE92-4489-BE5D-53A3E983CB73}" type="presOf" srcId="{D88F1671-D14A-4F30-887F-338D6AD86ADD}" destId="{862F0D25-9EF7-40C3-AF98-7D69D62CB094}" srcOrd="0" destOrd="0" presId="urn:microsoft.com/office/officeart/2005/8/layout/default"/>
    <dgm:cxn modelId="{5A067A25-AFF0-41F6-8DD0-0A23FD7D3FEC}" srcId="{2C8857C2-8B37-434E-AA11-7A4C32A491B3}" destId="{B19757D6-94AF-44D2-9062-FFCB1A8AC541}" srcOrd="0" destOrd="0" parTransId="{AB7C031B-19AA-4E44-80F5-65768F69851E}" sibTransId="{50D3D6D2-32CD-44AD-818F-E634809B6D22}"/>
    <dgm:cxn modelId="{AF88F196-CA74-4226-A72C-F088637962D8}" srcId="{2C8857C2-8B37-434E-AA11-7A4C32A491B3}" destId="{7F22D33D-9358-4B6B-A1BA-F9888B884FC7}" srcOrd="1" destOrd="0" parTransId="{97441D52-75A9-4352-AA98-F4C1C8A18997}" sibTransId="{BF19219C-81C0-449B-9241-45F16EA23537}"/>
    <dgm:cxn modelId="{2FAB8DBD-89E7-4802-96E8-2B17B3636723}" srcId="{2C8857C2-8B37-434E-AA11-7A4C32A491B3}" destId="{233852DA-1698-456F-A9F5-F45F00515B77}" srcOrd="2" destOrd="0" parTransId="{BF67668D-1E77-4426-A1D1-C0F9430233D2}" sibTransId="{3391ADB6-73CC-46A0-9CD7-9551B09AD92D}"/>
    <dgm:cxn modelId="{5921D25C-696E-41CC-B023-F5146171A96F}" type="presOf" srcId="{B838D9A1-3C8B-4F2C-87CB-BE4E4D0AFAC0}" destId="{EE60A98D-2869-4863-A578-B0FD6331F6FA}" srcOrd="0" destOrd="0" presId="urn:microsoft.com/office/officeart/2005/8/layout/default"/>
    <dgm:cxn modelId="{5CB87AE3-7D36-4D0B-B97C-5C301D4A525E}" type="presOf" srcId="{2C8857C2-8B37-434E-AA11-7A4C32A491B3}" destId="{2E3009B6-BBFB-4DBC-A628-72445F9A3999}" srcOrd="0" destOrd="0" presId="urn:microsoft.com/office/officeart/2005/8/layout/default"/>
    <dgm:cxn modelId="{0979684E-9A5C-4AB9-8E4D-88AECEF40F28}" srcId="{2C8857C2-8B37-434E-AA11-7A4C32A491B3}" destId="{D88F1671-D14A-4F30-887F-338D6AD86ADD}" srcOrd="4" destOrd="0" parTransId="{00ED4C6B-051B-4EE9-9DC5-B2E2A78A86E4}" sibTransId="{D5A692D7-9EFA-4BF3-9CB7-B17254DC30A3}"/>
    <dgm:cxn modelId="{1D4578A6-0A4D-4326-91B3-92EA07C7F89F}" type="presOf" srcId="{233852DA-1698-456F-A9F5-F45F00515B77}" destId="{958155A7-0D3B-4151-A9C9-5D9F4530F4E7}" srcOrd="0" destOrd="0" presId="urn:microsoft.com/office/officeart/2005/8/layout/default"/>
    <dgm:cxn modelId="{8F3696EF-C939-43F9-A0B8-42D98E75F439}" type="presOf" srcId="{7F22D33D-9358-4B6B-A1BA-F9888B884FC7}" destId="{6CE078DD-62E0-43C3-BFCC-AF1DF7ED4F93}" srcOrd="0" destOrd="0" presId="urn:microsoft.com/office/officeart/2005/8/layout/default"/>
    <dgm:cxn modelId="{E803948D-48CF-44AE-AD97-60FEF5E5379D}" type="presParOf" srcId="{2E3009B6-BBFB-4DBC-A628-72445F9A3999}" destId="{18ED665D-63A2-49E1-890B-079438E10CBF}" srcOrd="0" destOrd="0" presId="urn:microsoft.com/office/officeart/2005/8/layout/default"/>
    <dgm:cxn modelId="{4F1E5CE1-CE5C-40EF-A424-D8CD87472929}" type="presParOf" srcId="{2E3009B6-BBFB-4DBC-A628-72445F9A3999}" destId="{7467354E-C8C4-4610-A93F-ED1A4560DE02}" srcOrd="1" destOrd="0" presId="urn:microsoft.com/office/officeart/2005/8/layout/default"/>
    <dgm:cxn modelId="{3E2CA865-BDDB-4B63-AD80-C175C3E4C5C2}" type="presParOf" srcId="{2E3009B6-BBFB-4DBC-A628-72445F9A3999}" destId="{6CE078DD-62E0-43C3-BFCC-AF1DF7ED4F93}" srcOrd="2" destOrd="0" presId="urn:microsoft.com/office/officeart/2005/8/layout/default"/>
    <dgm:cxn modelId="{3B07DCA6-C8E7-48B8-865B-752EC9CC463B}" type="presParOf" srcId="{2E3009B6-BBFB-4DBC-A628-72445F9A3999}" destId="{E0A380CB-D43B-43BF-9B78-65AAA9843196}" srcOrd="3" destOrd="0" presId="urn:microsoft.com/office/officeart/2005/8/layout/default"/>
    <dgm:cxn modelId="{96A9E2A9-B261-4305-BA02-665FD3829DD8}" type="presParOf" srcId="{2E3009B6-BBFB-4DBC-A628-72445F9A3999}" destId="{958155A7-0D3B-4151-A9C9-5D9F4530F4E7}" srcOrd="4" destOrd="0" presId="urn:microsoft.com/office/officeart/2005/8/layout/default"/>
    <dgm:cxn modelId="{3126A182-A1E2-41D5-AFEF-B1E209D882B7}" type="presParOf" srcId="{2E3009B6-BBFB-4DBC-A628-72445F9A3999}" destId="{9669251C-904D-417C-BB4C-F6D5B5953F9B}" srcOrd="5" destOrd="0" presId="urn:microsoft.com/office/officeart/2005/8/layout/default"/>
    <dgm:cxn modelId="{E91725C9-97E0-4C63-A364-8FA169664B25}" type="presParOf" srcId="{2E3009B6-BBFB-4DBC-A628-72445F9A3999}" destId="{EE60A98D-2869-4863-A578-B0FD6331F6FA}" srcOrd="6" destOrd="0" presId="urn:microsoft.com/office/officeart/2005/8/layout/default"/>
    <dgm:cxn modelId="{F72B8105-D8D8-481C-95E8-9A797FF9429C}" type="presParOf" srcId="{2E3009B6-BBFB-4DBC-A628-72445F9A3999}" destId="{92744517-9003-491C-924E-4A2A74531BC9}" srcOrd="7" destOrd="0" presId="urn:microsoft.com/office/officeart/2005/8/layout/default"/>
    <dgm:cxn modelId="{94048806-E8CD-43A8-92F9-2D8E633F473E}" type="presParOf" srcId="{2E3009B6-BBFB-4DBC-A628-72445F9A3999}" destId="{862F0D25-9EF7-40C3-AF98-7D69D62CB09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8857C2-8B37-434E-AA11-7A4C32A491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757D6-94AF-44D2-9062-FFCB1A8AC541}">
      <dgm:prSet phldrT="[Text]" phldr="0"/>
      <dgm:spPr>
        <a:xfrm>
          <a:off x="0" y="856956"/>
          <a:ext cx="2957785" cy="177467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b="0" i="0" u="none" strike="noStrike" cap="none" baseline="0" noProof="0" dirty="0" smtClean="0">
              <a:solidFill>
                <a:srgbClr val="010000"/>
              </a:solidFill>
              <a:latin typeface="Comic Sans MS"/>
              <a:ea typeface="+mn-ea"/>
              <a:cs typeface="+mn-cs"/>
            </a:rPr>
            <a:t>SEL Tips for Teachers/Staff (beginning 2</a:t>
          </a:r>
          <a:r>
            <a:rPr lang="en-US" b="0" i="0" u="none" strike="noStrike" cap="none" baseline="30000" noProof="0" dirty="0" smtClean="0">
              <a:solidFill>
                <a:srgbClr val="010000"/>
              </a:solidFill>
              <a:latin typeface="Comic Sans MS"/>
              <a:ea typeface="+mn-ea"/>
              <a:cs typeface="+mn-cs"/>
            </a:rPr>
            <a:t>nd</a:t>
          </a:r>
          <a:r>
            <a:rPr lang="en-US" b="0" i="0" u="none" strike="noStrike" cap="none" baseline="0" noProof="0" dirty="0" smtClean="0">
              <a:solidFill>
                <a:srgbClr val="010000"/>
              </a:solidFill>
              <a:latin typeface="Comic Sans MS"/>
              <a:ea typeface="+mn-ea"/>
              <a:cs typeface="+mn-cs"/>
            </a:rPr>
            <a:t> semester)</a:t>
          </a:r>
          <a:endParaRPr lang="en-US" b="0" i="0" u="none" strike="noStrike" cap="none" baseline="0" noProof="0" dirty="0">
            <a:solidFill>
              <a:srgbClr val="010000"/>
            </a:solidFill>
            <a:latin typeface="Comic Sans MS"/>
            <a:ea typeface="+mn-ea"/>
            <a:cs typeface="+mn-cs"/>
          </a:endParaRPr>
        </a:p>
      </dgm:t>
    </dgm:pt>
    <dgm:pt modelId="{AB7C031B-19AA-4E44-80F5-65768F69851E}" type="parTrans" cxnId="{5A067A25-AFF0-41F6-8DD0-0A23FD7D3FEC}">
      <dgm:prSet/>
      <dgm:spPr/>
      <dgm:t>
        <a:bodyPr/>
        <a:lstStyle/>
        <a:p>
          <a:endParaRPr lang="en-US"/>
        </a:p>
      </dgm:t>
    </dgm:pt>
    <dgm:pt modelId="{50D3D6D2-32CD-44AD-818F-E634809B6D22}" type="sibTrans" cxnId="{5A067A25-AFF0-41F6-8DD0-0A23FD7D3FEC}">
      <dgm:prSet/>
      <dgm:spPr/>
      <dgm:t>
        <a:bodyPr/>
        <a:lstStyle/>
        <a:p>
          <a:endParaRPr lang="en-US"/>
        </a:p>
      </dgm:t>
    </dgm:pt>
    <dgm:pt modelId="{7F22D33D-9358-4B6B-A1BA-F9888B884FC7}">
      <dgm:prSet phldrT="[Text]" phldr="0"/>
      <dgm:spPr>
        <a:xfrm>
          <a:off x="3253564" y="856956"/>
          <a:ext cx="2957785" cy="177467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b="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Professional Development</a:t>
          </a:r>
        </a:p>
        <a:p>
          <a:pPr rtl="0"/>
          <a:r>
            <a:rPr lang="en-US" b="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Responsive Classroom</a:t>
          </a:r>
        </a:p>
        <a:p>
          <a:pPr rtl="0"/>
          <a:endParaRPr lang="en-US" b="0" dirty="0" smtClean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  <a:p>
          <a:pPr rtl="0"/>
          <a:endParaRPr lang="en-US" b="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97441D52-75A9-4352-AA98-F4C1C8A18997}" type="parTrans" cxnId="{AF88F196-CA74-4226-A72C-F088637962D8}">
      <dgm:prSet/>
      <dgm:spPr/>
      <dgm:t>
        <a:bodyPr/>
        <a:lstStyle/>
        <a:p>
          <a:endParaRPr lang="en-US"/>
        </a:p>
      </dgm:t>
    </dgm:pt>
    <dgm:pt modelId="{BF19219C-81C0-449B-9241-45F16EA23537}" type="sibTrans" cxnId="{AF88F196-CA74-4226-A72C-F088637962D8}">
      <dgm:prSet/>
      <dgm:spPr/>
      <dgm:t>
        <a:bodyPr/>
        <a:lstStyle/>
        <a:p>
          <a:endParaRPr lang="en-US"/>
        </a:p>
      </dgm:t>
    </dgm:pt>
    <dgm:pt modelId="{233852DA-1698-456F-A9F5-F45F00515B77}">
      <dgm:prSet phldrT="[Text]" phldr="0"/>
      <dgm:spPr>
        <a:xfrm>
          <a:off x="0" y="2927406"/>
          <a:ext cx="2957785" cy="177467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b="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Peer Observation/Coaching </a:t>
          </a:r>
          <a:endParaRPr lang="en-US" b="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gm:t>
    </dgm:pt>
    <dgm:pt modelId="{BF67668D-1E77-4426-A1D1-C0F9430233D2}" type="parTrans" cxnId="{2FAB8DBD-89E7-4802-96E8-2B17B3636723}">
      <dgm:prSet/>
      <dgm:spPr/>
      <dgm:t>
        <a:bodyPr/>
        <a:lstStyle/>
        <a:p>
          <a:endParaRPr lang="en-US"/>
        </a:p>
      </dgm:t>
    </dgm:pt>
    <dgm:pt modelId="{3391ADB6-73CC-46A0-9CD7-9551B09AD92D}" type="sibTrans" cxnId="{2FAB8DBD-89E7-4802-96E8-2B17B3636723}">
      <dgm:prSet/>
      <dgm:spPr/>
      <dgm:t>
        <a:bodyPr/>
        <a:lstStyle/>
        <a:p>
          <a:endParaRPr lang="en-US"/>
        </a:p>
      </dgm:t>
    </dgm:pt>
    <dgm:pt modelId="{B838D9A1-3C8B-4F2C-87CB-BE4E4D0AFAC0}">
      <dgm:prSet phldr="0"/>
      <dgm:spPr>
        <a:xfrm>
          <a:off x="3253564" y="2927406"/>
          <a:ext cx="2957785" cy="177467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en-US" b="0" dirty="0" smtClean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Classroom Management Supports</a:t>
          </a:r>
          <a:endParaRPr lang="en-US" b="0" dirty="0">
            <a:solidFill>
              <a:sysClr val="window" lastClr="FFFFFF"/>
            </a:solidFill>
            <a:latin typeface="Comic Sans MS"/>
            <a:ea typeface="+mn-ea"/>
            <a:cs typeface="+mn-cs"/>
          </a:endParaRPr>
        </a:p>
      </dgm:t>
    </dgm:pt>
    <dgm:pt modelId="{C547B1E9-3F52-49B1-950B-7824F2D73504}" type="parTrans" cxnId="{20A1263E-C25B-4AE1-A3D9-998B49D0E55C}">
      <dgm:prSet/>
      <dgm:spPr/>
      <dgm:t>
        <a:bodyPr/>
        <a:lstStyle/>
        <a:p>
          <a:endParaRPr lang="en-US"/>
        </a:p>
      </dgm:t>
    </dgm:pt>
    <dgm:pt modelId="{F58449D2-B41A-4975-B83D-36FBC7808700}" type="sibTrans" cxnId="{20A1263E-C25B-4AE1-A3D9-998B49D0E55C}">
      <dgm:prSet/>
      <dgm:spPr/>
      <dgm:t>
        <a:bodyPr/>
        <a:lstStyle/>
        <a:p>
          <a:endParaRPr lang="en-US"/>
        </a:p>
      </dgm:t>
    </dgm:pt>
    <dgm:pt modelId="{2E3009B6-BBFB-4DBC-A628-72445F9A3999}" type="pres">
      <dgm:prSet presAssocID="{2C8857C2-8B37-434E-AA11-7A4C32A491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ED665D-63A2-49E1-890B-079438E10CBF}" type="pres">
      <dgm:prSet presAssocID="{B19757D6-94AF-44D2-9062-FFCB1A8AC541}" presName="node" presStyleLbl="node1" presStyleIdx="0" presStyleCnt="4" custLinFactNeighborX="-1209" custLinFactNeighborY="-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7354E-C8C4-4610-A93F-ED1A4560DE02}" type="pres">
      <dgm:prSet presAssocID="{50D3D6D2-32CD-44AD-818F-E634809B6D22}" presName="sibTrans" presStyleCnt="0"/>
      <dgm:spPr/>
    </dgm:pt>
    <dgm:pt modelId="{6CE078DD-62E0-43C3-BFCC-AF1DF7ED4F93}" type="pres">
      <dgm:prSet presAssocID="{7F22D33D-9358-4B6B-A1BA-F9888B884F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380CB-D43B-43BF-9B78-65AAA9843196}" type="pres">
      <dgm:prSet presAssocID="{BF19219C-81C0-449B-9241-45F16EA23537}" presName="sibTrans" presStyleCnt="0"/>
      <dgm:spPr/>
    </dgm:pt>
    <dgm:pt modelId="{958155A7-0D3B-4151-A9C9-5D9F4530F4E7}" type="pres">
      <dgm:prSet presAssocID="{233852DA-1698-456F-A9F5-F45F00515B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9251C-904D-417C-BB4C-F6D5B5953F9B}" type="pres">
      <dgm:prSet presAssocID="{3391ADB6-73CC-46A0-9CD7-9551B09AD92D}" presName="sibTrans" presStyleCnt="0"/>
      <dgm:spPr/>
    </dgm:pt>
    <dgm:pt modelId="{EE60A98D-2869-4863-A578-B0FD6331F6FA}" type="pres">
      <dgm:prSet presAssocID="{B838D9A1-3C8B-4F2C-87CB-BE4E4D0AFA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1263E-C25B-4AE1-A3D9-998B49D0E55C}" srcId="{2C8857C2-8B37-434E-AA11-7A4C32A491B3}" destId="{B838D9A1-3C8B-4F2C-87CB-BE4E4D0AFAC0}" srcOrd="3" destOrd="0" parTransId="{C547B1E9-3F52-49B1-950B-7824F2D73504}" sibTransId="{F58449D2-B41A-4975-B83D-36FBC7808700}"/>
    <dgm:cxn modelId="{FFBC3945-1FE2-462A-87A5-75EC5E7E9E3E}" type="presOf" srcId="{B19757D6-94AF-44D2-9062-FFCB1A8AC541}" destId="{18ED665D-63A2-49E1-890B-079438E10CBF}" srcOrd="0" destOrd="0" presId="urn:microsoft.com/office/officeart/2005/8/layout/default"/>
    <dgm:cxn modelId="{5A067A25-AFF0-41F6-8DD0-0A23FD7D3FEC}" srcId="{2C8857C2-8B37-434E-AA11-7A4C32A491B3}" destId="{B19757D6-94AF-44D2-9062-FFCB1A8AC541}" srcOrd="0" destOrd="0" parTransId="{AB7C031B-19AA-4E44-80F5-65768F69851E}" sibTransId="{50D3D6D2-32CD-44AD-818F-E634809B6D22}"/>
    <dgm:cxn modelId="{AF88F196-CA74-4226-A72C-F088637962D8}" srcId="{2C8857C2-8B37-434E-AA11-7A4C32A491B3}" destId="{7F22D33D-9358-4B6B-A1BA-F9888B884FC7}" srcOrd="1" destOrd="0" parTransId="{97441D52-75A9-4352-AA98-F4C1C8A18997}" sibTransId="{BF19219C-81C0-449B-9241-45F16EA23537}"/>
    <dgm:cxn modelId="{2FAB8DBD-89E7-4802-96E8-2B17B3636723}" srcId="{2C8857C2-8B37-434E-AA11-7A4C32A491B3}" destId="{233852DA-1698-456F-A9F5-F45F00515B77}" srcOrd="2" destOrd="0" parTransId="{BF67668D-1E77-4426-A1D1-C0F9430233D2}" sibTransId="{3391ADB6-73CC-46A0-9CD7-9551B09AD92D}"/>
    <dgm:cxn modelId="{5CB87AE3-7D36-4D0B-B97C-5C301D4A525E}" type="presOf" srcId="{2C8857C2-8B37-434E-AA11-7A4C32A491B3}" destId="{2E3009B6-BBFB-4DBC-A628-72445F9A3999}" srcOrd="0" destOrd="0" presId="urn:microsoft.com/office/officeart/2005/8/layout/default"/>
    <dgm:cxn modelId="{5921D25C-696E-41CC-B023-F5146171A96F}" type="presOf" srcId="{B838D9A1-3C8B-4F2C-87CB-BE4E4D0AFAC0}" destId="{EE60A98D-2869-4863-A578-B0FD6331F6FA}" srcOrd="0" destOrd="0" presId="urn:microsoft.com/office/officeart/2005/8/layout/default"/>
    <dgm:cxn modelId="{1D4578A6-0A4D-4326-91B3-92EA07C7F89F}" type="presOf" srcId="{233852DA-1698-456F-A9F5-F45F00515B77}" destId="{958155A7-0D3B-4151-A9C9-5D9F4530F4E7}" srcOrd="0" destOrd="0" presId="urn:microsoft.com/office/officeart/2005/8/layout/default"/>
    <dgm:cxn modelId="{8F3696EF-C939-43F9-A0B8-42D98E75F439}" type="presOf" srcId="{7F22D33D-9358-4B6B-A1BA-F9888B884FC7}" destId="{6CE078DD-62E0-43C3-BFCC-AF1DF7ED4F93}" srcOrd="0" destOrd="0" presId="urn:microsoft.com/office/officeart/2005/8/layout/default"/>
    <dgm:cxn modelId="{E803948D-48CF-44AE-AD97-60FEF5E5379D}" type="presParOf" srcId="{2E3009B6-BBFB-4DBC-A628-72445F9A3999}" destId="{18ED665D-63A2-49E1-890B-079438E10CBF}" srcOrd="0" destOrd="0" presId="urn:microsoft.com/office/officeart/2005/8/layout/default"/>
    <dgm:cxn modelId="{4F1E5CE1-CE5C-40EF-A424-D8CD87472929}" type="presParOf" srcId="{2E3009B6-BBFB-4DBC-A628-72445F9A3999}" destId="{7467354E-C8C4-4610-A93F-ED1A4560DE02}" srcOrd="1" destOrd="0" presId="urn:microsoft.com/office/officeart/2005/8/layout/default"/>
    <dgm:cxn modelId="{3E2CA865-BDDB-4B63-AD80-C175C3E4C5C2}" type="presParOf" srcId="{2E3009B6-BBFB-4DBC-A628-72445F9A3999}" destId="{6CE078DD-62E0-43C3-BFCC-AF1DF7ED4F93}" srcOrd="2" destOrd="0" presId="urn:microsoft.com/office/officeart/2005/8/layout/default"/>
    <dgm:cxn modelId="{3B07DCA6-C8E7-48B8-865B-752EC9CC463B}" type="presParOf" srcId="{2E3009B6-BBFB-4DBC-A628-72445F9A3999}" destId="{E0A380CB-D43B-43BF-9B78-65AAA9843196}" srcOrd="3" destOrd="0" presId="urn:microsoft.com/office/officeart/2005/8/layout/default"/>
    <dgm:cxn modelId="{96A9E2A9-B261-4305-BA02-665FD3829DD8}" type="presParOf" srcId="{2E3009B6-BBFB-4DBC-A628-72445F9A3999}" destId="{958155A7-0D3B-4151-A9C9-5D9F4530F4E7}" srcOrd="4" destOrd="0" presId="urn:microsoft.com/office/officeart/2005/8/layout/default"/>
    <dgm:cxn modelId="{3126A182-A1E2-41D5-AFEF-B1E209D882B7}" type="presParOf" srcId="{2E3009B6-BBFB-4DBC-A628-72445F9A3999}" destId="{9669251C-904D-417C-BB4C-F6D5B5953F9B}" srcOrd="5" destOrd="0" presId="urn:microsoft.com/office/officeart/2005/8/layout/default"/>
    <dgm:cxn modelId="{E91725C9-97E0-4C63-A364-8FA169664B25}" type="presParOf" srcId="{2E3009B6-BBFB-4DBC-A628-72445F9A3999}" destId="{EE60A98D-2869-4863-A578-B0FD6331F6F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665D-63A2-49E1-890B-079438E10CBF}">
      <dsp:nvSpPr>
        <dsp:cNvPr id="0" name=""/>
        <dsp:cNvSpPr/>
      </dsp:nvSpPr>
      <dsp:spPr>
        <a:xfrm>
          <a:off x="1269710" y="0"/>
          <a:ext cx="2777158" cy="1666294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u="none" strike="noStrike" kern="1200" cap="none" baseline="0" noProof="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Classroom Guidance Lessons for All Students </a:t>
          </a:r>
          <a:endParaRPr lang="en-US" sz="1900" b="0" i="0" u="none" strike="noStrike" kern="1200" cap="none" baseline="0" noProof="0" dirty="0">
            <a:solidFill>
              <a:srgbClr val="010000"/>
            </a:solidFill>
            <a:latin typeface="Comic Sans MS"/>
            <a:ea typeface="+mn-ea"/>
            <a:cs typeface="+mn-cs"/>
          </a:endParaRPr>
        </a:p>
      </dsp:txBody>
      <dsp:txXfrm>
        <a:off x="1269710" y="0"/>
        <a:ext cx="2777158" cy="1666294"/>
      </dsp:txXfrm>
    </dsp:sp>
    <dsp:sp modelId="{6CE078DD-62E0-43C3-BFCC-AF1DF7ED4F93}">
      <dsp:nvSpPr>
        <dsp:cNvPr id="0" name=""/>
        <dsp:cNvSpPr/>
      </dsp:nvSpPr>
      <dsp:spPr>
        <a:xfrm>
          <a:off x="4358160" y="2359"/>
          <a:ext cx="2777158" cy="1666294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Individual </a:t>
          </a:r>
          <a:r>
            <a:rPr lang="en-US" sz="1900" b="0" kern="1200" dirty="0" smtClean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Counseling </a:t>
          </a:r>
          <a:r>
            <a:rPr lang="en-US" sz="1900" b="0" kern="120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Sessions </a:t>
          </a:r>
          <a:endParaRPr lang="en-US" sz="1900" b="0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4358160" y="2359"/>
        <a:ext cx="2777158" cy="1666294"/>
      </dsp:txXfrm>
    </dsp:sp>
    <dsp:sp modelId="{958155A7-0D3B-4151-A9C9-5D9F4530F4E7}">
      <dsp:nvSpPr>
        <dsp:cNvPr id="0" name=""/>
        <dsp:cNvSpPr/>
      </dsp:nvSpPr>
      <dsp:spPr>
        <a:xfrm>
          <a:off x="1303286" y="1946370"/>
          <a:ext cx="2777158" cy="1666294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School Social Worker &amp; Behavior Specialist Referrals</a:t>
          </a:r>
          <a:endParaRPr lang="en-US" sz="1900" b="0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1303286" y="1946370"/>
        <a:ext cx="2777158" cy="1666294"/>
      </dsp:txXfrm>
    </dsp:sp>
    <dsp:sp modelId="{EE60A98D-2869-4863-A578-B0FD6331F6FA}">
      <dsp:nvSpPr>
        <dsp:cNvPr id="0" name=""/>
        <dsp:cNvSpPr/>
      </dsp:nvSpPr>
      <dsp:spPr>
        <a:xfrm>
          <a:off x="4358160" y="1946370"/>
          <a:ext cx="2777158" cy="1666294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SCS (SEL)</a:t>
          </a:r>
          <a:r>
            <a:rPr lang="en-US" sz="1900" b="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 </a:t>
          </a:r>
          <a:r>
            <a:rPr lang="en-US" sz="1900" b="0" kern="120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Support Line</a:t>
          </a:r>
          <a:r>
            <a:rPr lang="en-US" sz="1900" b="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 (901) 416-2266</a:t>
          </a:r>
          <a:r>
            <a:rPr lang="en-US" sz="1900" b="0" kern="120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 call 24/7 for pre-recorded lessons</a:t>
          </a:r>
        </a:p>
      </dsp:txBody>
      <dsp:txXfrm>
        <a:off x="4358160" y="1946370"/>
        <a:ext cx="2777158" cy="1666294"/>
      </dsp:txXfrm>
    </dsp:sp>
    <dsp:sp modelId="{862F0D25-9EF7-40C3-AF98-7D69D62CB094}">
      <dsp:nvSpPr>
        <dsp:cNvPr id="0" name=""/>
        <dsp:cNvSpPr/>
      </dsp:nvSpPr>
      <dsp:spPr>
        <a:xfrm>
          <a:off x="2830723" y="3890380"/>
          <a:ext cx="2777158" cy="1666294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Live </a:t>
          </a:r>
          <a:r>
            <a:rPr lang="en-US" sz="1900" b="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SEL Support Line (901) 416-8484</a:t>
          </a:r>
          <a:r>
            <a:rPr lang="en-US" sz="1900" b="0" kern="1200" dirty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; M-F 9am-4pm to speak with a member of SCS Mental Health Center</a:t>
          </a:r>
          <a:endParaRPr lang="en-US" sz="1900" b="0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2830723" y="3890380"/>
        <a:ext cx="2777158" cy="1666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665D-63A2-49E1-890B-079438E10CBF}">
      <dsp:nvSpPr>
        <dsp:cNvPr id="0" name=""/>
        <dsp:cNvSpPr/>
      </dsp:nvSpPr>
      <dsp:spPr>
        <a:xfrm>
          <a:off x="0" y="164783"/>
          <a:ext cx="4017402" cy="241044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strike="noStrike" kern="1200" cap="none" baseline="0" noProof="0" dirty="0" smtClean="0">
              <a:solidFill>
                <a:srgbClr val="010000"/>
              </a:solidFill>
              <a:latin typeface="Comic Sans MS"/>
              <a:ea typeface="+mn-ea"/>
              <a:cs typeface="+mn-cs"/>
            </a:rPr>
            <a:t>SEL Tips for Teachers/Staff (beginning 2</a:t>
          </a:r>
          <a:r>
            <a:rPr lang="en-US" sz="2700" b="0" i="0" u="none" strike="noStrike" kern="1200" cap="none" baseline="30000" noProof="0" dirty="0" smtClean="0">
              <a:solidFill>
                <a:srgbClr val="010000"/>
              </a:solidFill>
              <a:latin typeface="Comic Sans MS"/>
              <a:ea typeface="+mn-ea"/>
              <a:cs typeface="+mn-cs"/>
            </a:rPr>
            <a:t>nd</a:t>
          </a:r>
          <a:r>
            <a:rPr lang="en-US" sz="2700" b="0" i="0" u="none" strike="noStrike" kern="1200" cap="none" baseline="0" noProof="0" dirty="0" smtClean="0">
              <a:solidFill>
                <a:srgbClr val="010000"/>
              </a:solidFill>
              <a:latin typeface="Comic Sans MS"/>
              <a:ea typeface="+mn-ea"/>
              <a:cs typeface="+mn-cs"/>
            </a:rPr>
            <a:t> semester)</a:t>
          </a:r>
          <a:endParaRPr lang="en-US" sz="2700" b="0" i="0" u="none" strike="noStrike" kern="1200" cap="none" baseline="0" noProof="0" dirty="0">
            <a:solidFill>
              <a:srgbClr val="010000"/>
            </a:solidFill>
            <a:latin typeface="Comic Sans MS"/>
            <a:ea typeface="+mn-ea"/>
            <a:cs typeface="+mn-cs"/>
          </a:endParaRPr>
        </a:p>
      </dsp:txBody>
      <dsp:txXfrm>
        <a:off x="0" y="164783"/>
        <a:ext cx="4017402" cy="2410441"/>
      </dsp:txXfrm>
    </dsp:sp>
    <dsp:sp modelId="{6CE078DD-62E0-43C3-BFCC-AF1DF7ED4F93}">
      <dsp:nvSpPr>
        <dsp:cNvPr id="0" name=""/>
        <dsp:cNvSpPr/>
      </dsp:nvSpPr>
      <dsp:spPr>
        <a:xfrm>
          <a:off x="4420172" y="168206"/>
          <a:ext cx="4017402" cy="241044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Professional Development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Responsive Classroom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0" kern="1200" dirty="0" smtClean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0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4420172" y="168206"/>
        <a:ext cx="4017402" cy="2410441"/>
      </dsp:txXfrm>
    </dsp:sp>
    <dsp:sp modelId="{958155A7-0D3B-4151-A9C9-5D9F4530F4E7}">
      <dsp:nvSpPr>
        <dsp:cNvPr id="0" name=""/>
        <dsp:cNvSpPr/>
      </dsp:nvSpPr>
      <dsp:spPr>
        <a:xfrm>
          <a:off x="1030" y="2980387"/>
          <a:ext cx="4017402" cy="241044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Peer Observation/Coaching </a:t>
          </a:r>
          <a:endParaRPr lang="en-US" sz="2700" b="0" kern="1200" dirty="0">
            <a:solidFill>
              <a:sysClr val="window" lastClr="FFFFFF"/>
            </a:solidFill>
            <a:latin typeface="Franklin Gothic Book"/>
            <a:ea typeface="+mn-ea"/>
            <a:cs typeface="+mn-cs"/>
          </a:endParaRPr>
        </a:p>
      </dsp:txBody>
      <dsp:txXfrm>
        <a:off x="1030" y="2980387"/>
        <a:ext cx="4017402" cy="2410441"/>
      </dsp:txXfrm>
    </dsp:sp>
    <dsp:sp modelId="{EE60A98D-2869-4863-A578-B0FD6331F6FA}">
      <dsp:nvSpPr>
        <dsp:cNvPr id="0" name=""/>
        <dsp:cNvSpPr/>
      </dsp:nvSpPr>
      <dsp:spPr>
        <a:xfrm>
          <a:off x="4420172" y="2980387"/>
          <a:ext cx="4017402" cy="2410441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solidFill>
                <a:sysClr val="window" lastClr="FFFFFF"/>
              </a:solidFill>
              <a:latin typeface="Comic Sans MS"/>
              <a:ea typeface="+mn-ea"/>
              <a:cs typeface="+mn-cs"/>
            </a:rPr>
            <a:t>Classroom Management Supports</a:t>
          </a:r>
          <a:endParaRPr lang="en-US" sz="2700" b="0" kern="1200" dirty="0">
            <a:solidFill>
              <a:sysClr val="window" lastClr="FFFFFF"/>
            </a:solidFill>
            <a:latin typeface="Comic Sans MS"/>
            <a:ea typeface="+mn-ea"/>
            <a:cs typeface="+mn-cs"/>
          </a:endParaRPr>
        </a:p>
      </dsp:txBody>
      <dsp:txXfrm>
        <a:off x="4420172" y="2980387"/>
        <a:ext cx="4017402" cy="2410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12/9/2021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12/9/2021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12/9/2021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0" y="936171"/>
            <a:ext cx="6858002" cy="32548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Peabody Elementary 3</a:t>
            </a:r>
            <a:r>
              <a:rPr lang="en-US" baseline="30000" dirty="0" smtClean="0"/>
              <a:t>rd</a:t>
            </a:r>
            <a:r>
              <a:rPr lang="en-US" dirty="0" smtClean="0"/>
              <a:t> Grade  Parent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1919" y="4191000"/>
            <a:ext cx="6858002" cy="914400"/>
          </a:xfrm>
        </p:spPr>
        <p:txBody>
          <a:bodyPr>
            <a:noAutofit/>
          </a:bodyPr>
          <a:lstStyle/>
          <a:p>
            <a:pPr algn="ctr"/>
            <a:endParaRPr lang="en-US" sz="2000" b="1" dirty="0" smtClean="0"/>
          </a:p>
          <a:p>
            <a:pPr algn="ctr"/>
            <a:r>
              <a:rPr lang="en-US" sz="3600" b="1" dirty="0" smtClean="0"/>
              <a:t>December 9, 2021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-269966"/>
            <a:ext cx="10058402" cy="1219200"/>
          </a:xfrm>
        </p:spPr>
        <p:txBody>
          <a:bodyPr/>
          <a:lstStyle/>
          <a:p>
            <a:pPr algn="ctr"/>
            <a:r>
              <a:rPr lang="en-US" dirty="0" smtClean="0"/>
              <a:t>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6" y="1439092"/>
            <a:ext cx="100584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Prior to Covid-19, schools across the District received training and developed behavior and expectations plans for their school.  Peabody implemented RtI2-B (Response to Intervention-Behavior) during the 2019-2020 school year.  Upon implementation of this plan, we saw a drastic decrease in behavior.</a:t>
            </a:r>
          </a:p>
          <a:p>
            <a:pPr marL="0" indent="0">
              <a:buNone/>
            </a:pPr>
            <a:r>
              <a:rPr lang="en-US" dirty="0" smtClean="0"/>
              <a:t>The percentage of students disciplined in 2018-19 was 16.2%.  2019-2020 it was 5.8%</a:t>
            </a:r>
          </a:p>
          <a:p>
            <a:pPr marL="0" indent="0">
              <a:buNone/>
            </a:pPr>
            <a:r>
              <a:rPr lang="en-US" dirty="0" smtClean="0"/>
              <a:t>In-school suspensions 12.4% to 3.4%   Out of school 10.1% to 3.7%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6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-286043"/>
            <a:ext cx="10058402" cy="1219200"/>
          </a:xfrm>
        </p:spPr>
        <p:txBody>
          <a:bodyPr/>
          <a:lstStyle/>
          <a:p>
            <a:pPr algn="ctr"/>
            <a:r>
              <a:rPr lang="en-US" dirty="0" smtClean="0"/>
              <a:t>Strategies/Supports Implemented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6" y="1386840"/>
            <a:ext cx="10058400" cy="42291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Incentives (eagle bucks, compliment links, drops in the bucket)</a:t>
            </a:r>
          </a:p>
          <a:p>
            <a:r>
              <a:rPr lang="en-US" dirty="0" smtClean="0"/>
              <a:t>Adherence to our RtI2-B plan</a:t>
            </a:r>
          </a:p>
          <a:p>
            <a:r>
              <a:rPr lang="en-US" dirty="0" smtClean="0"/>
              <a:t>Development of Referral Flow Chart (this outlines when to refer a student)</a:t>
            </a:r>
          </a:p>
          <a:p>
            <a:r>
              <a:rPr lang="en-US" dirty="0" smtClean="0"/>
              <a:t>Teacher/staff PD on roll-out of RtI2-B plan and expectations (conducted each year)</a:t>
            </a:r>
          </a:p>
          <a:p>
            <a:r>
              <a:rPr lang="en-US" dirty="0" smtClean="0"/>
              <a:t>Sharing of discipline data with teachers/staff</a:t>
            </a:r>
          </a:p>
          <a:p>
            <a:r>
              <a:rPr lang="en-US" dirty="0" smtClean="0"/>
              <a:t>Development of behavior support plans/behavior intervention plans</a:t>
            </a:r>
          </a:p>
          <a:p>
            <a:r>
              <a:rPr lang="en-US" dirty="0" smtClean="0"/>
              <a:t>Referral to behavior specialist or school social worker for identified students</a:t>
            </a:r>
          </a:p>
          <a:p>
            <a:r>
              <a:rPr lang="en-US" dirty="0" smtClean="0"/>
              <a:t>Daily behavior trackers/check in with identified students</a:t>
            </a:r>
          </a:p>
          <a:p>
            <a:r>
              <a:rPr lang="en-US" dirty="0" smtClean="0"/>
              <a:t>Grade-level PLC’s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892" y="2042160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Our </a:t>
            </a:r>
            <a:r>
              <a:rPr lang="en-US" sz="4400" dirty="0" err="1" smtClean="0"/>
              <a:t>Noticings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61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Bullying Investigation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Bullying should be reported to Administration within 24 </a:t>
            </a:r>
            <a:r>
              <a:rPr lang="en-US" dirty="0" err="1" smtClean="0"/>
              <a:t>hrs</a:t>
            </a:r>
            <a:r>
              <a:rPr lang="en-US" dirty="0" smtClean="0"/>
              <a:t> of receiving the allegation</a:t>
            </a:r>
          </a:p>
          <a:p>
            <a:r>
              <a:rPr lang="en-US" dirty="0" smtClean="0"/>
              <a:t>Administration has 48 hours to begin the investigation</a:t>
            </a:r>
          </a:p>
          <a:p>
            <a:r>
              <a:rPr lang="en-US" dirty="0" smtClean="0"/>
              <a:t>20 days to complete the investigation</a:t>
            </a:r>
          </a:p>
          <a:p>
            <a:r>
              <a:rPr lang="en-US" dirty="0" smtClean="0"/>
              <a:t>Parents of the complainant and the respondent are notified to inform of the allegation</a:t>
            </a:r>
          </a:p>
          <a:p>
            <a:r>
              <a:rPr lang="en-US" dirty="0" smtClean="0"/>
              <a:t>Complainant and respondent and any witnesses are interviewed</a:t>
            </a:r>
          </a:p>
          <a:p>
            <a:r>
              <a:rPr lang="en-US" dirty="0" smtClean="0"/>
              <a:t>Determine of allegation is founded or unfounded</a:t>
            </a:r>
          </a:p>
          <a:p>
            <a:r>
              <a:rPr lang="en-US" dirty="0" smtClean="0"/>
              <a:t>Determine if corrective and/or disciplinary actions are necessary</a:t>
            </a:r>
          </a:p>
        </p:txBody>
      </p:sp>
    </p:spTree>
    <p:extLst>
      <p:ext uri="{BB962C8B-B14F-4D97-AF65-F5344CB8AC3E}">
        <p14:creationId xmlns:p14="http://schemas.microsoft.com/office/powerpoint/2010/main" val="27228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Bullying Investigation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complainant and respondent’s parents with findings</a:t>
            </a:r>
          </a:p>
          <a:p>
            <a:r>
              <a:rPr lang="en-US" dirty="0" smtClean="0"/>
              <a:t>If founded, complainant parents can only be told that “corrective or disciplinary actions were implemented”</a:t>
            </a:r>
          </a:p>
          <a:p>
            <a:r>
              <a:rPr lang="en-US" dirty="0" smtClean="0"/>
              <a:t>Complete the Incident Investigation Report Link</a:t>
            </a:r>
          </a:p>
          <a:p>
            <a:r>
              <a:rPr lang="en-US" dirty="0" smtClean="0"/>
              <a:t>Document incident in PowerSchool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-361405"/>
            <a:ext cx="10058402" cy="1219200"/>
          </a:xfrm>
        </p:spPr>
        <p:txBody>
          <a:bodyPr/>
          <a:lstStyle/>
          <a:p>
            <a:pPr algn="ctr"/>
            <a:r>
              <a:rPr lang="en-US" dirty="0" smtClean="0"/>
              <a:t>Additional Supports in Place 2021-2022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269274"/>
            <a:ext cx="10058400" cy="4229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SEL 24/7 Hotline (implemented during the virtual school year of 2020-2021 and continues to be in place)</a:t>
            </a:r>
          </a:p>
          <a:p>
            <a:r>
              <a:rPr lang="en-US" dirty="0" smtClean="0"/>
              <a:t>SCS Rethink Ed SEL Curriculum (this program is implemented by classroom teachers.  Lessons are taught on Tuesdays during morning meeting)</a:t>
            </a:r>
          </a:p>
          <a:p>
            <a:r>
              <a:rPr lang="en-US" dirty="0" smtClean="0"/>
              <a:t>Increased SEL lessons to targeted grades/students</a:t>
            </a:r>
          </a:p>
          <a:p>
            <a:r>
              <a:rPr lang="en-US" dirty="0" smtClean="0"/>
              <a:t>Student orientation to counselor and social worker services</a:t>
            </a:r>
          </a:p>
          <a:p>
            <a:r>
              <a:rPr lang="en-US" dirty="0" smtClean="0"/>
              <a:t>Student expectations assemblies</a:t>
            </a:r>
          </a:p>
          <a:p>
            <a:r>
              <a:rPr lang="en-US" dirty="0" smtClean="0"/>
              <a:t>Monthly incentives for 3</a:t>
            </a:r>
            <a:r>
              <a:rPr lang="en-US" baseline="30000" dirty="0" smtClean="0"/>
              <a:t>rd</a:t>
            </a:r>
            <a:r>
              <a:rPr lang="en-US" dirty="0" smtClean="0"/>
              <a:t>-5</a:t>
            </a:r>
            <a:r>
              <a:rPr lang="en-US" baseline="30000" dirty="0" smtClean="0"/>
              <a:t>th</a:t>
            </a:r>
            <a:r>
              <a:rPr lang="en-US" dirty="0" smtClean="0"/>
              <a:t> grade (point system: the class that earns the most points for following expectations, earn a pizza party)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1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72" y="-348343"/>
            <a:ext cx="10058402" cy="1219200"/>
          </a:xfrm>
        </p:spPr>
        <p:txBody>
          <a:bodyPr/>
          <a:lstStyle/>
          <a:p>
            <a:pPr algn="ctr"/>
            <a:r>
              <a:rPr lang="en-US" dirty="0" smtClean="0"/>
              <a:t>Support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2130" y="1825625"/>
            <a:ext cx="3815915" cy="2877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The following supports are in place to assist students in being successful</a:t>
            </a:r>
            <a:endParaRPr lang="en-US" sz="4000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FA78D0D0-5120-45FF-8A2A-0CEFFD6A1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556414"/>
              </p:ext>
            </p:extLst>
          </p:nvPr>
        </p:nvGraphicFramePr>
        <p:xfrm>
          <a:off x="3435533" y="870857"/>
          <a:ext cx="8438605" cy="555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72" y="-348343"/>
            <a:ext cx="10058402" cy="1219200"/>
          </a:xfrm>
        </p:spPr>
        <p:txBody>
          <a:bodyPr/>
          <a:lstStyle/>
          <a:p>
            <a:pPr algn="ctr"/>
            <a:r>
              <a:rPr lang="en-US" dirty="0" smtClean="0"/>
              <a:t>Support Systems for Teachers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2130" y="1825625"/>
            <a:ext cx="3045207" cy="28770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The following supports are in place to assist </a:t>
            </a:r>
            <a:r>
              <a:rPr lang="en-US" sz="4000" dirty="0" smtClean="0"/>
              <a:t>teachers </a:t>
            </a:r>
            <a:r>
              <a:rPr lang="en-US" sz="4000" dirty="0" smtClean="0"/>
              <a:t>in </a:t>
            </a:r>
            <a:r>
              <a:rPr lang="en-US" sz="4000" dirty="0" smtClean="0"/>
              <a:t>being successful</a:t>
            </a:r>
            <a:endParaRPr lang="en-US" sz="4000" dirty="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FA78D0D0-5120-45FF-8A2A-0CEFFD6A1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321309"/>
              </p:ext>
            </p:extLst>
          </p:nvPr>
        </p:nvGraphicFramePr>
        <p:xfrm>
          <a:off x="3435533" y="870857"/>
          <a:ext cx="8438605" cy="555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5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1251</TotalTime>
  <Words>475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Franklin Gothic Book</vt:lpstr>
      <vt:lpstr>Segoe Print</vt:lpstr>
      <vt:lpstr>Nature Illustration 16x9</vt:lpstr>
      <vt:lpstr>   WELCOME  Peabody Elementary 3rd Grade  Parent Meeting</vt:lpstr>
      <vt:lpstr>Our Data</vt:lpstr>
      <vt:lpstr>Strategies/Supports Implemented</vt:lpstr>
      <vt:lpstr>Our Noticings</vt:lpstr>
      <vt:lpstr>Bullying Investigation Guidelines</vt:lpstr>
      <vt:lpstr>Bullying Investigation Guidelines</vt:lpstr>
      <vt:lpstr>Additional Supports in Place 2021-2022</vt:lpstr>
      <vt:lpstr>Support Systems</vt:lpstr>
      <vt:lpstr>Support Systems for Teachers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TAMARA L TURNER</dc:creator>
  <cp:lastModifiedBy>TAMARA L TURNER</cp:lastModifiedBy>
  <cp:revision>39</cp:revision>
  <dcterms:created xsi:type="dcterms:W3CDTF">2020-10-23T14:48:32Z</dcterms:created>
  <dcterms:modified xsi:type="dcterms:W3CDTF">2021-12-09T21:56:58Z</dcterms:modified>
</cp:coreProperties>
</file>